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3" r:id="rId7"/>
    <p:sldId id="260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8383"/>
    <a:srgbClr val="91D8DB"/>
    <a:srgbClr val="54B8B7"/>
    <a:srgbClr val="88CCCB"/>
    <a:srgbClr val="C34645"/>
    <a:srgbClr val="00DE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85"/>
    <p:restoredTop sz="94638"/>
  </p:normalViewPr>
  <p:slideViewPr>
    <p:cSldViewPr snapToGrid="0">
      <p:cViewPr varScale="1">
        <p:scale>
          <a:sx n="125" d="100"/>
          <a:sy n="125" d="100"/>
        </p:scale>
        <p:origin x="1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BB131-9FAA-81CC-9174-55E181D6AB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318332-D6CA-1834-FD56-A5B58C70B8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2489A-5B99-1A6A-4895-4A5F6CBF4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719A7-88BB-27CB-D692-E0261E8B1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3E938-A9B9-6F2C-12C4-B9DDF2012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03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63173-5B47-09AB-A105-24C6D9CBC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4AE1A-8253-E31F-5140-776DC209E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042E3-3784-928C-1101-A2C10BFDB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E2276-5C70-AFF9-DC39-CF843D662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290BB-7863-96EC-A4A1-E38DED5D6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2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E2243F-B72B-0327-6DC1-D95BA7678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A88013-A3A7-648A-832D-9983997399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E8BE1-ABE4-647C-071D-6867E4B4E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211EF-29EB-DE6D-0734-6197BCAD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31464-50E8-8CD6-A6F8-3D525FD9C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5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6FDC1-7BF5-D623-7A76-228F920A0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AE994-81B4-11C9-251C-661C91688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6C50D-82EE-1F53-66A8-8DEE0A974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4D2EC-D96B-6517-D019-DA1FB9CF6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14203-A35C-7280-6373-A3556E8A0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8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849B5-501E-C3CF-AED4-E03C4878A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11DCB-40A9-7220-C2D1-4A2FAF79E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8AC4D-82EA-AB38-B8AE-C4B272C8F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3F98B-B928-FA19-7D9F-5E31A3B47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C2200-ED0E-8DC3-0150-7F8A01E1C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4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83AE8-27B8-0B5D-F50A-4468F8930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C83F3-1CAB-C37F-0528-26883793EC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DEA32D-2F9B-4208-453F-16BEAC713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913A58-6687-C46E-34D7-6ABA741DC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58B09-FC74-22EC-9E05-9D273BF3D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D32B4-E203-448D-7DE3-8E46FFE33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10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F4BD1-05F1-1F31-AA79-63B26F6E0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4951B-C80E-0BF2-DB51-373182093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81971-F044-CE7F-32DE-BD385FFA8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C40818-2044-C4F6-1834-1A61AB791B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D12618-9AF9-07F3-7207-58E3ED527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05F156-BA0E-BF2A-CB48-26C5AA76D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1ABE49-47EA-49AC-99AA-625ADD91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9AB678-826C-76CD-839D-C57AF652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6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D750A-068C-D325-46E5-2BC5078D3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C56F-C5CE-F880-FF50-C84B38FDB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A59C1-F9FB-AF22-E18E-972D4395D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8D1DBF-2845-E569-E4A5-F799DC0A7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1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00AB55-E168-B174-2FDE-7637B0E28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8E3321-5D78-EE48-AE46-34F52A737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E2BDFD-87CE-5A55-D5C0-BB1CD4969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8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2A995-FA08-2C6E-D767-349BD14E0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AACC6-6F4C-031D-CFDE-6DE632C5C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063BB8-7CFE-ABE4-C0EF-A353D1BCFE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8D327E-0AEB-1B93-FDDE-BE9FC2EE3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08B194-7CE8-A4F3-A988-7BD8101AE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9095E6-D803-B091-F497-6D8D50081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1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0E68-8EB5-24EC-60C5-0C947E4CB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6B0956-3E0C-368E-93A9-9161BC4E30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FC98EE-63D9-5B58-F3A1-538331294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6336C-5792-2862-C628-6EDF0844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B27D0C-FC2B-852E-20DC-590C1D1D3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A04BA-20B3-D339-75B1-B77711F5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8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4D1C84-8F6A-1887-4895-DF6AA957F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BE2D4-4146-C353-F3E2-81266132E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D19CA-5AF8-AFBB-F36C-2E6317A20A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65C55F-6A42-E04D-95A7-AB9D33CF989A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F80BF-8C82-E740-2462-2BC44F942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7633B-A9E6-842D-E0CD-06FCCE25E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325303-33F7-C145-B86D-EBDB60BA7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5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ired.com/story/clearview-face-search-engine-gdpr/" TargetMode="External"/><Relationship Id="rId13" Type="http://schemas.openxmlformats.org/officeDocument/2006/relationships/hyperlink" Target="https://github.com/signalapp/Signal-Android" TargetMode="External"/><Relationship Id="rId3" Type="http://schemas.openxmlformats.org/officeDocument/2006/relationships/hyperlink" Target="https://publicstack.net/" TargetMode="External"/><Relationship Id="rId7" Type="http://schemas.openxmlformats.org/officeDocument/2006/relationships/hyperlink" Target="https://www.edpb.europa.eu/news/national-news/2022/french-sa-fines-clearview-ai-eur-20-million_en" TargetMode="External"/><Relationship Id="rId12" Type="http://schemas.openxmlformats.org/officeDocument/2006/relationships/hyperlink" Target="https://github.com/signalapp/Signal-Server" TargetMode="External"/><Relationship Id="rId2" Type="http://schemas.openxmlformats.org/officeDocument/2006/relationships/hyperlink" Target="https://signal.org/doc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dpb.europa.eu/news/national-news/2022/facial-recognition-italian-sa-fines-clearview-ai-eur-20-million_en" TargetMode="External"/><Relationship Id="rId11" Type="http://schemas.openxmlformats.org/officeDocument/2006/relationships/hyperlink" Target="https://signal.org/docs/specifications/doubleratchet/" TargetMode="External"/><Relationship Id="rId5" Type="http://schemas.openxmlformats.org/officeDocument/2006/relationships/hyperlink" Target="https://www.theverge.com/2024/9/3/24234879/dutch-regulator-gdpr-clearview-ai-fine" TargetMode="External"/><Relationship Id="rId10" Type="http://schemas.openxmlformats.org/officeDocument/2006/relationships/hyperlink" Target="https://github.com/signalapp" TargetMode="External"/><Relationship Id="rId4" Type="http://schemas.openxmlformats.org/officeDocument/2006/relationships/hyperlink" Target="https://www.reuters.com/technology/artificial-intelligence/clearview-ai-fined-by-dutch-agency-facial-recognition-database-2024-09-03/" TargetMode="External"/><Relationship Id="rId9" Type="http://schemas.openxmlformats.org/officeDocument/2006/relationships/hyperlink" Target="https://www.wired.com/story/signal-foundation-whatsapp-brian-acton/" TargetMode="External"/><Relationship Id="rId14" Type="http://schemas.openxmlformats.org/officeDocument/2006/relationships/hyperlink" Target="https://zoek.officielebekendmakingen.nl/blg-1002922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1A947-9213-8DC5-E165-A66DEE4424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Public stack scan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FA498E-CEDC-A0FD-2535-6677292D77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Bahadir Mehmet Tasdemir</a:t>
            </a:r>
          </a:p>
        </p:txBody>
      </p:sp>
    </p:spTree>
    <p:extLst>
      <p:ext uri="{BB962C8B-B14F-4D97-AF65-F5344CB8AC3E}">
        <p14:creationId xmlns:p14="http://schemas.microsoft.com/office/powerpoint/2010/main" val="2229402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6B8ACD-B54C-F1E8-3D3C-701E019A28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22" r="6882" b="1"/>
          <a:stretch>
            <a:fillRect/>
          </a:stretch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7A5FD-5252-4D77-82E2-5E4D25836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US" sz="4000"/>
              <a:t>Public Stack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7DF8-B322-0939-65C2-CF78BC2A9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r>
              <a:rPr lang="en-US" sz="2000" dirty="0" err="1"/>
              <a:t>Belang</a:t>
            </a:r>
            <a:r>
              <a:rPr lang="en-US" sz="2000" dirty="0"/>
              <a:t> van project</a:t>
            </a:r>
          </a:p>
          <a:p>
            <a:pPr marL="457200" lvl="1" indent="0">
              <a:buNone/>
            </a:pPr>
            <a:endParaRPr lang="en-US" sz="2000"/>
          </a:p>
          <a:p>
            <a:pPr marL="457200" lvl="1" indent="0">
              <a:buNone/>
            </a:pPr>
            <a:r>
              <a:rPr lang="en-US" sz="2000"/>
              <a:t>Om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bepalen</a:t>
            </a:r>
            <a:r>
              <a:rPr lang="en-US" sz="2000" dirty="0"/>
              <a:t> of apps </a:t>
            </a:r>
            <a:r>
              <a:rPr lang="en-US" sz="2000" dirty="0" err="1"/>
              <a:t>bijdragen</a:t>
            </a:r>
            <a:r>
              <a:rPr lang="en-US" sz="2000" dirty="0"/>
              <a:t> </a:t>
            </a:r>
            <a:r>
              <a:rPr lang="en-US" sz="2000" dirty="0" err="1"/>
              <a:t>aan</a:t>
            </a:r>
            <a:r>
              <a:rPr lang="en-US" sz="2000" dirty="0"/>
              <a:t> </a:t>
            </a:r>
            <a:r>
              <a:rPr lang="en-US" sz="2000" b="1" dirty="0" err="1"/>
              <a:t>publiek-waardige</a:t>
            </a:r>
            <a:r>
              <a:rPr lang="en-US" sz="2000" b="1" dirty="0"/>
              <a:t> </a:t>
            </a:r>
            <a:r>
              <a:rPr lang="en-US" sz="2000" b="1" dirty="0" err="1"/>
              <a:t>digitale</a:t>
            </a:r>
            <a:r>
              <a:rPr lang="en-US" sz="2000" b="1" dirty="0"/>
              <a:t> </a:t>
            </a:r>
            <a:r>
              <a:rPr lang="en-US" sz="2000" b="1" dirty="0" err="1"/>
              <a:t>infrastructuur</a:t>
            </a:r>
            <a:r>
              <a:rPr lang="en-US" sz="2000" dirty="0"/>
              <a:t>.</a:t>
            </a:r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5369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CEE3E-4B19-628E-5F9E-3B8A6AAEA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Schaal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68DD6A8-34DA-D7CA-0436-61D1898C5F00}"/>
              </a:ext>
            </a:extLst>
          </p:cNvPr>
          <p:cNvGrpSpPr/>
          <p:nvPr/>
        </p:nvGrpSpPr>
        <p:grpSpPr>
          <a:xfrm>
            <a:off x="838200" y="2300286"/>
            <a:ext cx="10515600" cy="3043239"/>
            <a:chOff x="838200" y="2285999"/>
            <a:chExt cx="10515600" cy="3043239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72EB6AD5-36B4-1797-FE90-A621BACAED44}"/>
                </a:ext>
              </a:extLst>
            </p:cNvPr>
            <p:cNvSpPr/>
            <p:nvPr/>
          </p:nvSpPr>
          <p:spPr>
            <a:xfrm>
              <a:off x="838200" y="2286001"/>
              <a:ext cx="2900362" cy="3043237"/>
            </a:xfrm>
            <a:prstGeom prst="roundRect">
              <a:avLst/>
            </a:prstGeom>
            <a:solidFill>
              <a:srgbClr val="54B8B7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4E2CD974-2FFA-C81B-7B31-922B72A1B8B9}"/>
                </a:ext>
              </a:extLst>
            </p:cNvPr>
            <p:cNvSpPr/>
            <p:nvPr/>
          </p:nvSpPr>
          <p:spPr>
            <a:xfrm>
              <a:off x="8453438" y="2285999"/>
              <a:ext cx="2900362" cy="3043237"/>
            </a:xfrm>
            <a:prstGeom prst="roundRect">
              <a:avLst/>
            </a:prstGeom>
            <a:solidFill>
              <a:srgbClr val="91D8DB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B75D8E0F-B1E1-97FF-8B91-552D572E3B97}"/>
                </a:ext>
              </a:extLst>
            </p:cNvPr>
            <p:cNvSpPr/>
            <p:nvPr/>
          </p:nvSpPr>
          <p:spPr>
            <a:xfrm>
              <a:off x="4645819" y="2286000"/>
              <a:ext cx="2900362" cy="3043237"/>
            </a:xfrm>
            <a:prstGeom prst="roundRect">
              <a:avLst/>
            </a:prstGeom>
            <a:solidFill>
              <a:srgbClr val="88CCCB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7B9E90F-756C-D2BD-38B5-569810337B61}"/>
              </a:ext>
            </a:extLst>
          </p:cNvPr>
          <p:cNvSpPr txBox="1"/>
          <p:nvPr/>
        </p:nvSpPr>
        <p:spPr>
          <a:xfrm>
            <a:off x="1347087" y="2949386"/>
            <a:ext cx="188258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</a:t>
            </a:r>
          </a:p>
          <a:p>
            <a:pPr algn="ctr"/>
            <a:endParaRPr lang="en-US" sz="1400" dirty="0"/>
          </a:p>
          <a:p>
            <a:pPr algn="ctr"/>
            <a:r>
              <a:rPr lang="en-US" sz="1400" b="1" dirty="0" err="1"/>
              <a:t>Niet</a:t>
            </a:r>
            <a:r>
              <a:rPr lang="en-US" sz="1400" b="1" dirty="0"/>
              <a:t> </a:t>
            </a:r>
            <a:r>
              <a:rPr lang="en-US" sz="1400" b="1" dirty="0" err="1"/>
              <a:t>publiek-waardig</a:t>
            </a:r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r>
              <a:rPr lang="en-US" sz="1400" dirty="0"/>
              <a:t>Geen </a:t>
            </a:r>
            <a:r>
              <a:rPr lang="en-US" sz="1400" dirty="0" err="1"/>
              <a:t>aandacht</a:t>
            </a:r>
            <a:r>
              <a:rPr lang="en-US" sz="1400" dirty="0"/>
              <a:t> </a:t>
            </a:r>
            <a:r>
              <a:rPr lang="en-US" sz="1400" dirty="0" err="1"/>
              <a:t>voor</a:t>
            </a:r>
            <a:r>
              <a:rPr lang="en-US" sz="1400" dirty="0"/>
              <a:t> privacy, </a:t>
            </a:r>
            <a:r>
              <a:rPr lang="en-US" sz="1400" dirty="0" err="1"/>
              <a:t>inclusie</a:t>
            </a:r>
            <a:r>
              <a:rPr lang="en-US" sz="1400" dirty="0"/>
              <a:t> of </a:t>
            </a:r>
            <a:r>
              <a:rPr lang="en-US" sz="1400" dirty="0" err="1"/>
              <a:t>transparantie</a:t>
            </a:r>
            <a:r>
              <a:rPr lang="en-US" sz="1400" dirty="0"/>
              <a:t>. </a:t>
            </a:r>
            <a:r>
              <a:rPr lang="en-US" sz="1400" dirty="0" err="1"/>
              <a:t>Fundamentele</a:t>
            </a:r>
            <a:r>
              <a:rPr lang="en-US" sz="1400" dirty="0"/>
              <a:t> </a:t>
            </a:r>
            <a:r>
              <a:rPr lang="en-US" sz="1400" dirty="0" err="1"/>
              <a:t>herziening</a:t>
            </a:r>
            <a:r>
              <a:rPr lang="en-US" sz="1400" dirty="0"/>
              <a:t> </a:t>
            </a:r>
            <a:r>
              <a:rPr lang="en-US" sz="1400" dirty="0" err="1"/>
              <a:t>nodig</a:t>
            </a:r>
            <a:endParaRPr lang="en-US" sz="1400" dirty="0"/>
          </a:p>
          <a:p>
            <a:pPr algn="ctr"/>
            <a:endParaRPr lang="en-US" sz="1400" dirty="0"/>
          </a:p>
          <a:p>
            <a:pPr algn="ctr"/>
            <a:endParaRPr lang="en-US" sz="1400" dirty="0"/>
          </a:p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DF81BD-6DC9-BC04-47DB-B4CEA3C7BB71}"/>
              </a:ext>
            </a:extLst>
          </p:cNvPr>
          <p:cNvSpPr txBox="1"/>
          <p:nvPr/>
        </p:nvSpPr>
        <p:spPr>
          <a:xfrm>
            <a:off x="8962325" y="2949384"/>
            <a:ext cx="18825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III</a:t>
            </a:r>
          </a:p>
          <a:p>
            <a:pPr algn="ctr"/>
            <a:endParaRPr lang="en-US" sz="1400" dirty="0"/>
          </a:p>
          <a:p>
            <a:r>
              <a:rPr lang="en-US" sz="1400" b="1" dirty="0"/>
              <a:t>      </a:t>
            </a:r>
            <a:r>
              <a:rPr lang="en-US" sz="1400" b="1" dirty="0" err="1"/>
              <a:t>Publiek-waardig</a:t>
            </a:r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r>
              <a:rPr lang="en-US" sz="1400" dirty="0"/>
              <a:t>Privacy-by-design,</a:t>
            </a:r>
            <a:r>
              <a:rPr lang="en-US" sz="1400" b="1" dirty="0"/>
              <a:t> </a:t>
            </a:r>
            <a:r>
              <a:rPr lang="en-US" sz="1400" dirty="0"/>
              <a:t>open source, community </a:t>
            </a:r>
            <a:r>
              <a:rPr lang="en-US" sz="1400" dirty="0" err="1"/>
              <a:t>inbreng</a:t>
            </a:r>
            <a:r>
              <a:rPr lang="en-US" sz="1400" dirty="0"/>
              <a:t> </a:t>
            </a:r>
            <a:r>
              <a:rPr lang="en-US" sz="1400" dirty="0" err="1"/>
              <a:t>en</a:t>
            </a:r>
            <a:r>
              <a:rPr lang="en-US" sz="1400" dirty="0"/>
              <a:t> </a:t>
            </a:r>
            <a:r>
              <a:rPr lang="en-US" sz="1400" dirty="0" err="1"/>
              <a:t>tranparant</a:t>
            </a:r>
            <a:r>
              <a:rPr lang="en-US" sz="1400" dirty="0"/>
              <a:t> </a:t>
            </a:r>
            <a:r>
              <a:rPr lang="en-US" sz="1400" dirty="0" err="1"/>
              <a:t>bestuur</a:t>
            </a:r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dirty="0"/>
          </a:p>
          <a:p>
            <a:pPr algn="ctr"/>
            <a:endParaRPr lang="en-US" sz="1400" dirty="0"/>
          </a:p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3619407-C1D4-4C93-1231-048F440E7625}"/>
              </a:ext>
            </a:extLst>
          </p:cNvPr>
          <p:cNvSpPr txBox="1"/>
          <p:nvPr/>
        </p:nvSpPr>
        <p:spPr>
          <a:xfrm>
            <a:off x="5065933" y="2949384"/>
            <a:ext cx="206013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II</a:t>
            </a:r>
          </a:p>
          <a:p>
            <a:pPr algn="ctr"/>
            <a:endParaRPr lang="en-US" sz="1400" dirty="0"/>
          </a:p>
          <a:p>
            <a:pPr algn="ctr"/>
            <a:r>
              <a:rPr lang="en-US" sz="1400" b="1" dirty="0" err="1"/>
              <a:t>Gedeeltelijk</a:t>
            </a:r>
            <a:r>
              <a:rPr lang="en-US" sz="1400" b="1" dirty="0"/>
              <a:t> </a:t>
            </a:r>
            <a:r>
              <a:rPr lang="en-US" sz="1400" b="1" dirty="0" err="1"/>
              <a:t>publiek-waardig</a:t>
            </a:r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r>
              <a:rPr lang="en-US" sz="1400" dirty="0" err="1"/>
              <a:t>Bepalde</a:t>
            </a:r>
            <a:r>
              <a:rPr lang="en-US" sz="1400" dirty="0"/>
              <a:t> </a:t>
            </a:r>
            <a:r>
              <a:rPr lang="en-US" sz="1400" dirty="0" err="1"/>
              <a:t>mechanismes</a:t>
            </a:r>
            <a:r>
              <a:rPr lang="en-US" sz="1400" dirty="0"/>
              <a:t> </a:t>
            </a:r>
            <a:r>
              <a:rPr lang="en-US" sz="1400" dirty="0" err="1"/>
              <a:t>zijn</a:t>
            </a:r>
            <a:r>
              <a:rPr lang="en-US" sz="1400" dirty="0"/>
              <a:t> </a:t>
            </a:r>
            <a:r>
              <a:rPr lang="en-US" sz="1400" dirty="0" err="1"/>
              <a:t>aanwezig</a:t>
            </a:r>
            <a:r>
              <a:rPr lang="en-US" sz="1400" dirty="0"/>
              <a:t> maar </a:t>
            </a:r>
            <a:r>
              <a:rPr lang="en-US" sz="1400" dirty="0" err="1"/>
              <a:t>onvoldoende</a:t>
            </a:r>
            <a:r>
              <a:rPr lang="en-US" sz="1400" dirty="0"/>
              <a:t> of </a:t>
            </a:r>
            <a:r>
              <a:rPr lang="en-US" sz="1400" dirty="0" err="1"/>
              <a:t>niet</a:t>
            </a:r>
            <a:r>
              <a:rPr lang="en-US" sz="1400" dirty="0"/>
              <a:t> </a:t>
            </a:r>
            <a:r>
              <a:rPr lang="en-US" sz="1400" dirty="0" err="1"/>
              <a:t>transparant</a:t>
            </a:r>
            <a:endParaRPr lang="en-US" sz="1400" dirty="0"/>
          </a:p>
          <a:p>
            <a:pPr algn="ctr"/>
            <a:endParaRPr lang="en-US" sz="14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5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F4D19-E864-FF64-35AB-3094380B1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45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Criteria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6F6B347-2AF0-06A6-3A35-0C2E6A5E09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428147"/>
              </p:ext>
            </p:extLst>
          </p:nvPr>
        </p:nvGraphicFramePr>
        <p:xfrm>
          <a:off x="838200" y="1327785"/>
          <a:ext cx="10515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6551884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600" b="0" dirty="0"/>
                    </a:p>
                  </a:txBody>
                  <a:tcPr>
                    <a:solidFill>
                      <a:srgbClr val="EA83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482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1. </a:t>
                      </a:r>
                      <a:r>
                        <a:rPr lang="en-US" sz="1600" b="1" dirty="0" err="1"/>
                        <a:t>Rechten</a:t>
                      </a:r>
                      <a:r>
                        <a:rPr lang="en-US" sz="1600" b="1" dirty="0"/>
                        <a:t> &amp; Privacy-by-Design. </a:t>
                      </a:r>
                      <a:r>
                        <a:rPr lang="en-US" sz="1600" dirty="0" err="1"/>
                        <a:t>dataminimalisatie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encryptie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inzage</a:t>
                      </a:r>
                      <a:r>
                        <a:rPr lang="en-US" sz="1600" dirty="0"/>
                        <a:t>.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845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2. </a:t>
                      </a:r>
                      <a:r>
                        <a:rPr lang="en-US" sz="1600" b="1" dirty="0" err="1"/>
                        <a:t>Publieke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waarden</a:t>
                      </a:r>
                      <a:r>
                        <a:rPr lang="en-US" sz="1600" b="1" dirty="0"/>
                        <a:t> &amp; </a:t>
                      </a:r>
                      <a:r>
                        <a:rPr lang="en-US" sz="1600" b="1" dirty="0" err="1"/>
                        <a:t>Inclusie</a:t>
                      </a:r>
                      <a:r>
                        <a:rPr lang="en-US" sz="1600" b="1" dirty="0"/>
                        <a:t>. </a:t>
                      </a:r>
                      <a:r>
                        <a:rPr lang="en-US" sz="1600" dirty="0" err="1"/>
                        <a:t>waardigheid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gelijkheid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toegankelijkheid</a:t>
                      </a:r>
                      <a:r>
                        <a:rPr lang="en-US" sz="1600" dirty="0"/>
                        <a:t>.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004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3. </a:t>
                      </a:r>
                      <a:r>
                        <a:rPr lang="en-US" sz="1600" b="1" dirty="0" err="1"/>
                        <a:t>Sociaal-economisch</a:t>
                      </a:r>
                      <a:r>
                        <a:rPr lang="en-US" sz="1600" dirty="0" err="1"/>
                        <a:t>eerlijk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verdienmodel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geen</a:t>
                      </a:r>
                      <a:r>
                        <a:rPr lang="en-US" sz="1600" dirty="0"/>
                        <a:t> lock-in.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001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4. Governance &amp; Beheer, </a:t>
                      </a:r>
                      <a:r>
                        <a:rPr lang="en-US" sz="1600" dirty="0" err="1"/>
                        <a:t>transparantie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zeggenschap</a:t>
                      </a:r>
                      <a:r>
                        <a:rPr lang="en-US" sz="1600" dirty="0"/>
                        <a:t>, audits.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058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5. Co-</a:t>
                      </a:r>
                      <a:r>
                        <a:rPr lang="en-US" sz="1600" b="1" dirty="0" err="1"/>
                        <a:t>creatie</a:t>
                      </a:r>
                      <a:r>
                        <a:rPr lang="en-US" sz="1600" b="1" dirty="0"/>
                        <a:t>, </a:t>
                      </a:r>
                      <a:r>
                        <a:rPr lang="en-US" sz="1600" dirty="0" err="1"/>
                        <a:t>betrokkenheid</a:t>
                      </a:r>
                      <a:r>
                        <a:rPr lang="en-US" sz="1600" dirty="0"/>
                        <a:t> van </a:t>
                      </a:r>
                      <a:r>
                        <a:rPr lang="en-US" sz="1600" dirty="0" err="1"/>
                        <a:t>gebruikers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gemeenschappen</a:t>
                      </a:r>
                      <a:r>
                        <a:rPr lang="en-US" sz="1600" dirty="0"/>
                        <a:t>.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764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6. </a:t>
                      </a:r>
                      <a:r>
                        <a:rPr lang="en-US" sz="1600" b="1" dirty="0" err="1"/>
                        <a:t>Transparantie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ontwerpkeuzes</a:t>
                      </a:r>
                      <a:r>
                        <a:rPr lang="en-US" sz="1600" b="1" dirty="0"/>
                        <a:t>, </a:t>
                      </a:r>
                      <a:r>
                        <a:rPr lang="en-US" sz="1600" dirty="0"/>
                        <a:t>open </a:t>
                      </a:r>
                      <a:r>
                        <a:rPr lang="en-US" sz="1600" dirty="0" err="1"/>
                        <a:t>beslissingen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impacttoetsen</a:t>
                      </a:r>
                      <a:r>
                        <a:rPr lang="en-US" sz="1600" dirty="0"/>
                        <a:t>.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292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7. </a:t>
                      </a:r>
                      <a:r>
                        <a:rPr lang="en-US" sz="1600" b="1" dirty="0" err="1"/>
                        <a:t>Broncode</a:t>
                      </a:r>
                      <a:r>
                        <a:rPr lang="en-US" sz="1600" b="1" dirty="0"/>
                        <a:t> &amp; </a:t>
                      </a:r>
                      <a:r>
                        <a:rPr lang="en-US" sz="1600" b="1" dirty="0" err="1"/>
                        <a:t>Licentie</a:t>
                      </a:r>
                      <a:r>
                        <a:rPr lang="en-US" sz="1600" b="1" dirty="0"/>
                        <a:t>, </a:t>
                      </a:r>
                      <a:r>
                        <a:rPr lang="en-US" sz="1600" dirty="0"/>
                        <a:t> open source, </a:t>
                      </a:r>
                      <a:r>
                        <a:rPr lang="en-US" sz="1600" dirty="0" err="1"/>
                        <a:t>publiek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toegankelijk</a:t>
                      </a:r>
                      <a:r>
                        <a:rPr lang="en-US" sz="1600" dirty="0"/>
                        <a:t>.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449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8. Data-</a:t>
                      </a:r>
                      <a:r>
                        <a:rPr lang="en-US" sz="1600" b="1" dirty="0" err="1"/>
                        <a:t>laag</a:t>
                      </a:r>
                      <a:r>
                        <a:rPr lang="en-US" sz="1600" b="1" dirty="0"/>
                        <a:t>, data governance, </a:t>
                      </a:r>
                      <a:r>
                        <a:rPr lang="en-US" sz="1600" dirty="0" err="1"/>
                        <a:t>verantwoord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beheer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beperkte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opslag</a:t>
                      </a:r>
                      <a:r>
                        <a:rPr lang="en-US" sz="1600" dirty="0"/>
                        <a:t>.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442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9. </a:t>
                      </a:r>
                      <a:r>
                        <a:rPr lang="en-US" sz="1600" b="1" dirty="0" err="1"/>
                        <a:t>Algoritmen</a:t>
                      </a:r>
                      <a:r>
                        <a:rPr lang="en-US" sz="1600" b="1" dirty="0"/>
                        <a:t>/AI, </a:t>
                      </a:r>
                      <a:r>
                        <a:rPr lang="en-US" sz="1600" dirty="0" err="1"/>
                        <a:t>documentatie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biascontrole</a:t>
                      </a:r>
                      <a:r>
                        <a:rPr lang="en-US" sz="1600" dirty="0"/>
                        <a:t>.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263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10. Interface, </a:t>
                      </a:r>
                      <a:r>
                        <a:rPr lang="en-US" sz="1600" dirty="0" err="1"/>
                        <a:t>toegankelijk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eerlijk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ontwerp</a:t>
                      </a:r>
                      <a:r>
                        <a:rPr lang="en-US" sz="1600" dirty="0"/>
                        <a:t>.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575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11. Protocol/</a:t>
                      </a:r>
                      <a:r>
                        <a:rPr lang="en-US" sz="1600" b="1" dirty="0" err="1"/>
                        <a:t>Interoperabiliteit</a:t>
                      </a:r>
                      <a:r>
                        <a:rPr lang="en-US" sz="1600" b="1" dirty="0"/>
                        <a:t>, </a:t>
                      </a:r>
                      <a:r>
                        <a:rPr lang="en-US" sz="1600" dirty="0"/>
                        <a:t>open </a:t>
                      </a:r>
                      <a:r>
                        <a:rPr lang="en-US" sz="1600" dirty="0" err="1"/>
                        <a:t>standaarden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gegevensportabiliteit</a:t>
                      </a:r>
                      <a:r>
                        <a:rPr lang="en-US" sz="1600" dirty="0"/>
                        <a:t>.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12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12. </a:t>
                      </a:r>
                      <a:r>
                        <a:rPr lang="en-US" sz="1600" b="1" dirty="0" err="1"/>
                        <a:t>Infrastructuur</a:t>
                      </a:r>
                      <a:r>
                        <a:rPr lang="en-US" sz="1600" b="1" dirty="0"/>
                        <a:t>, </a:t>
                      </a:r>
                      <a:r>
                        <a:rPr lang="en-US" sz="1600" dirty="0" err="1"/>
                        <a:t>duurzame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soevereine</a:t>
                      </a:r>
                      <a:r>
                        <a:rPr lang="en-US" sz="1600" dirty="0"/>
                        <a:t> hosting.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525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26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FB482-9352-E493-3B1C-3F5AF3290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Case 1: Clearview AI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106F9D-D9A8-856B-3CDE-568DD043D289}"/>
              </a:ext>
            </a:extLst>
          </p:cNvPr>
          <p:cNvSpPr txBox="1"/>
          <p:nvPr/>
        </p:nvSpPr>
        <p:spPr>
          <a:xfrm>
            <a:off x="4795520" y="1544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AC79071E-1FBA-4376-C487-8746CD40F9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2852530"/>
              </p:ext>
            </p:extLst>
          </p:nvPr>
        </p:nvGraphicFramePr>
        <p:xfrm>
          <a:off x="2466784" y="1671955"/>
          <a:ext cx="7258431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7720">
                  <a:extLst>
                    <a:ext uri="{9D8B030D-6E8A-4147-A177-3AD203B41FA5}">
                      <a16:colId xmlns:a16="http://schemas.microsoft.com/office/drawing/2014/main" val="2587236970"/>
                    </a:ext>
                  </a:extLst>
                </a:gridCol>
                <a:gridCol w="2640711">
                  <a:extLst>
                    <a:ext uri="{9D8B030D-6E8A-4147-A177-3AD203B41FA5}">
                      <a16:colId xmlns:a16="http://schemas.microsoft.com/office/drawing/2014/main" val="10259123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Criteria</a:t>
                      </a:r>
                    </a:p>
                  </a:txBody>
                  <a:tcPr>
                    <a:solidFill>
                      <a:srgbClr val="EA83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Score </a:t>
                      </a:r>
                    </a:p>
                  </a:txBody>
                  <a:tcPr>
                    <a:solidFill>
                      <a:srgbClr val="EA83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826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1. </a:t>
                      </a:r>
                      <a:r>
                        <a:rPr lang="en-US" dirty="0" err="1"/>
                        <a:t>Rechten</a:t>
                      </a:r>
                      <a:r>
                        <a:rPr lang="en-US" dirty="0"/>
                        <a:t> &amp; Privacy</a:t>
                      </a:r>
                    </a:p>
                  </a:txBody>
                  <a:tcPr anchor="ctr"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913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2. </a:t>
                      </a:r>
                      <a:r>
                        <a:rPr lang="en-US" dirty="0" err="1"/>
                        <a:t>Publieke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waarden</a:t>
                      </a:r>
                      <a:r>
                        <a:rPr lang="en-US" dirty="0"/>
                        <a:t> &amp; </a:t>
                      </a:r>
                      <a:r>
                        <a:rPr lang="en-US" dirty="0" err="1"/>
                        <a:t>Inclusie</a:t>
                      </a:r>
                      <a:endParaRPr lang="en-US" dirty="0"/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064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3. </a:t>
                      </a:r>
                      <a:r>
                        <a:rPr lang="en-US" dirty="0" err="1"/>
                        <a:t>Sociaal-economisch</a:t>
                      </a:r>
                      <a:r>
                        <a:rPr lang="en-US" dirty="0"/>
                        <a:t> model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504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4. Governance &amp; Beheer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047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5. Co-</a:t>
                      </a:r>
                      <a:r>
                        <a:rPr lang="en-US" dirty="0" err="1"/>
                        <a:t>creatie</a:t>
                      </a:r>
                      <a:endParaRPr lang="en-US" dirty="0"/>
                    </a:p>
                  </a:txBody>
                  <a:tcPr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449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6. </a:t>
                      </a:r>
                      <a:r>
                        <a:rPr lang="en-US" dirty="0" err="1"/>
                        <a:t>Transparantie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ontwerp</a:t>
                      </a:r>
                      <a:endParaRPr lang="en-US" dirty="0"/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099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7. </a:t>
                      </a:r>
                      <a:r>
                        <a:rPr lang="en-US" dirty="0" err="1"/>
                        <a:t>Broncode</a:t>
                      </a:r>
                      <a:r>
                        <a:rPr lang="en-US" dirty="0"/>
                        <a:t> &amp; </a:t>
                      </a:r>
                      <a:r>
                        <a:rPr lang="en-US" dirty="0" err="1"/>
                        <a:t>Licentie</a:t>
                      </a:r>
                      <a:endParaRPr lang="en-US" dirty="0"/>
                    </a:p>
                  </a:txBody>
                  <a:tcPr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599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8. Data-</a:t>
                      </a:r>
                      <a:r>
                        <a:rPr lang="en-US" dirty="0" err="1"/>
                        <a:t>laag</a:t>
                      </a:r>
                      <a:endParaRPr lang="en-US" dirty="0"/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8560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9. </a:t>
                      </a:r>
                      <a:r>
                        <a:rPr lang="en-US" dirty="0" err="1"/>
                        <a:t>Algoritmen</a:t>
                      </a:r>
                      <a:r>
                        <a:rPr lang="en-US" dirty="0"/>
                        <a:t>/AI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783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10. Interface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568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11. </a:t>
                      </a:r>
                      <a:r>
                        <a:rPr lang="en-US" dirty="0" err="1"/>
                        <a:t>Interoperabiliteit</a:t>
                      </a:r>
                      <a:endParaRPr lang="en-US" dirty="0"/>
                    </a:p>
                  </a:txBody>
                  <a:tcPr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38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12. </a:t>
                      </a:r>
                      <a:r>
                        <a:rPr lang="en-US" dirty="0" err="1"/>
                        <a:t>Infrastructuur</a:t>
                      </a:r>
                      <a:endParaRPr lang="en-US" dirty="0"/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039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480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3150-220D-6FBA-AF13-57C5F0C55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Verbeter</a:t>
            </a:r>
            <a:r>
              <a:rPr lang="en-US" dirty="0"/>
              <a:t> </a:t>
            </a:r>
            <a:r>
              <a:rPr lang="en-US" dirty="0" err="1"/>
              <a:t>punten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C6D1-75B8-103B-2684-6B58CF4C0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Stop met het </a:t>
            </a:r>
            <a:r>
              <a:rPr lang="en-US" b="1" dirty="0" err="1"/>
              <a:t>scrapen</a:t>
            </a:r>
            <a:r>
              <a:rPr lang="en-US" b="1" dirty="0"/>
              <a:t> van </a:t>
            </a:r>
            <a:r>
              <a:rPr lang="en-US" b="1" dirty="0" err="1"/>
              <a:t>gezichten</a:t>
            </a:r>
            <a:r>
              <a:rPr lang="en-US" b="1" dirty="0"/>
              <a:t> </a:t>
            </a:r>
            <a:r>
              <a:rPr lang="en-US" b="1" dirty="0" err="1"/>
              <a:t>zonder</a:t>
            </a:r>
            <a:r>
              <a:rPr lang="en-US" b="1" dirty="0"/>
              <a:t> </a:t>
            </a:r>
            <a:r>
              <a:rPr lang="en-US" b="1" dirty="0" err="1"/>
              <a:t>toestemming</a:t>
            </a:r>
            <a:r>
              <a:rPr lang="en-US" dirty="0"/>
              <a:t>.</a:t>
            </a:r>
          </a:p>
          <a:p>
            <a:r>
              <a:rPr lang="en-US" b="1" dirty="0"/>
              <a:t>Wis </a:t>
            </a:r>
            <a:r>
              <a:rPr lang="en-US" b="1" dirty="0" err="1"/>
              <a:t>bestaande</a:t>
            </a:r>
            <a:r>
              <a:rPr lang="en-US" b="1" dirty="0"/>
              <a:t> </a:t>
            </a:r>
            <a:r>
              <a:rPr lang="en-US" b="1" dirty="0" err="1"/>
              <a:t>biometrische</a:t>
            </a:r>
            <a:r>
              <a:rPr lang="en-US" b="1" dirty="0"/>
              <a:t> data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onrechtmatige</a:t>
            </a:r>
            <a:r>
              <a:rPr lang="en-US" dirty="0"/>
              <a:t> </a:t>
            </a:r>
            <a:r>
              <a:rPr lang="en-US" dirty="0" err="1"/>
              <a:t>bronnen</a:t>
            </a:r>
            <a:r>
              <a:rPr lang="en-US" dirty="0"/>
              <a:t>.</a:t>
            </a:r>
          </a:p>
          <a:p>
            <a:r>
              <a:rPr lang="en-US" dirty="0" err="1"/>
              <a:t>Voer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b="1" dirty="0"/>
              <a:t>Data Protection Impact Assessment (DPIA)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.</a:t>
            </a:r>
          </a:p>
          <a:p>
            <a:r>
              <a:rPr lang="en-US" dirty="0" err="1"/>
              <a:t>Implementeer</a:t>
            </a:r>
            <a:r>
              <a:rPr lang="en-US" dirty="0"/>
              <a:t> </a:t>
            </a:r>
            <a:r>
              <a:rPr lang="en-US" b="1" dirty="0"/>
              <a:t>privacy-by-design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transparante</a:t>
            </a:r>
            <a:r>
              <a:rPr lang="en-US" dirty="0"/>
              <a:t> </a:t>
            </a:r>
            <a:r>
              <a:rPr lang="en-US" dirty="0" err="1"/>
              <a:t>dataprocessen</a:t>
            </a:r>
            <a:r>
              <a:rPr lang="en-US" dirty="0"/>
              <a:t>.</a:t>
            </a:r>
          </a:p>
          <a:p>
            <a:r>
              <a:rPr lang="en-US" dirty="0"/>
              <a:t>Stel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b="1" dirty="0" err="1"/>
              <a:t>onafhankelijk</a:t>
            </a:r>
            <a:r>
              <a:rPr lang="en-US" b="1" dirty="0"/>
              <a:t> </a:t>
            </a:r>
            <a:r>
              <a:rPr lang="en-US" b="1" dirty="0" err="1"/>
              <a:t>ethisch</a:t>
            </a:r>
            <a:r>
              <a:rPr lang="en-US" b="1" dirty="0"/>
              <a:t> </a:t>
            </a:r>
            <a:r>
              <a:rPr lang="en-US" b="1" dirty="0" err="1"/>
              <a:t>comité</a:t>
            </a:r>
            <a:r>
              <a:rPr lang="en-US" dirty="0"/>
              <a:t> met </a:t>
            </a:r>
            <a:r>
              <a:rPr lang="en-US" dirty="0" err="1"/>
              <a:t>burgervertegenwoordigers</a:t>
            </a:r>
            <a:r>
              <a:rPr lang="en-US" dirty="0"/>
              <a:t> in.</a:t>
            </a:r>
          </a:p>
          <a:p>
            <a:r>
              <a:rPr lang="en-US" dirty="0" err="1"/>
              <a:t>Publiceer</a:t>
            </a:r>
            <a:r>
              <a:rPr lang="en-US" dirty="0"/>
              <a:t> </a:t>
            </a:r>
            <a:r>
              <a:rPr lang="en-US" b="1" dirty="0" err="1"/>
              <a:t>jaarlijkse</a:t>
            </a:r>
            <a:r>
              <a:rPr lang="en-US" b="1" dirty="0"/>
              <a:t> </a:t>
            </a:r>
            <a:r>
              <a:rPr lang="en-US" b="1" dirty="0" err="1"/>
              <a:t>transparantierapporten</a:t>
            </a:r>
            <a:r>
              <a:rPr lang="en-US" dirty="0"/>
              <a:t> over </a:t>
            </a:r>
            <a:r>
              <a:rPr lang="en-US" dirty="0" err="1"/>
              <a:t>datagebruik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klachten</a:t>
            </a:r>
            <a:r>
              <a:rPr lang="en-US" dirty="0"/>
              <a:t>.</a:t>
            </a:r>
          </a:p>
          <a:p>
            <a:r>
              <a:rPr lang="en-US" dirty="0"/>
              <a:t>Bied burgers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b="1" dirty="0" err="1"/>
              <a:t>recht</a:t>
            </a:r>
            <a:r>
              <a:rPr lang="en-US" b="1" dirty="0"/>
              <a:t> op </a:t>
            </a:r>
            <a:r>
              <a:rPr lang="en-US" b="1" dirty="0" err="1"/>
              <a:t>inzage</a:t>
            </a:r>
            <a:r>
              <a:rPr lang="en-US" b="1" dirty="0"/>
              <a:t>, </a:t>
            </a:r>
            <a:r>
              <a:rPr lang="en-US" b="1" dirty="0" err="1"/>
              <a:t>bezwaar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verwijdering</a:t>
            </a:r>
            <a:r>
              <a:rPr lang="en-US" dirty="0"/>
              <a:t>.</a:t>
            </a:r>
          </a:p>
          <a:p>
            <a:r>
              <a:rPr lang="en-US" dirty="0" err="1"/>
              <a:t>Ontwikkel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b="1" dirty="0" err="1"/>
              <a:t>veilig</a:t>
            </a:r>
            <a:r>
              <a:rPr lang="en-US" b="1" dirty="0"/>
              <a:t>, </a:t>
            </a:r>
            <a:r>
              <a:rPr lang="en-US" b="1" dirty="0" err="1"/>
              <a:t>gecontroleerd</a:t>
            </a:r>
            <a:r>
              <a:rPr lang="en-US" b="1" dirty="0"/>
              <a:t> </a:t>
            </a:r>
            <a:r>
              <a:rPr lang="en-US" b="1" dirty="0" err="1"/>
              <a:t>algoritme-auditproces</a:t>
            </a:r>
            <a:r>
              <a:rPr lang="en-US" dirty="0"/>
              <a:t>.</a:t>
            </a:r>
          </a:p>
          <a:p>
            <a:r>
              <a:rPr lang="en-US" dirty="0" err="1"/>
              <a:t>Herzie</a:t>
            </a:r>
            <a:r>
              <a:rPr lang="en-US" dirty="0"/>
              <a:t> het </a:t>
            </a:r>
            <a:r>
              <a:rPr lang="en-US" b="1" dirty="0" err="1"/>
              <a:t>verdienmodel</a:t>
            </a:r>
            <a:r>
              <a:rPr lang="en-US" dirty="0"/>
              <a:t>: </a:t>
            </a:r>
            <a:r>
              <a:rPr lang="en-US" dirty="0" err="1"/>
              <a:t>vermijd</a:t>
            </a:r>
            <a:r>
              <a:rPr lang="en-US" dirty="0"/>
              <a:t> </a:t>
            </a:r>
            <a:r>
              <a:rPr lang="en-US" dirty="0" err="1"/>
              <a:t>commerciële</a:t>
            </a:r>
            <a:r>
              <a:rPr lang="en-US" dirty="0"/>
              <a:t> </a:t>
            </a:r>
            <a:r>
              <a:rPr lang="en-US" dirty="0" err="1"/>
              <a:t>exploitatie</a:t>
            </a:r>
            <a:r>
              <a:rPr lang="en-US" dirty="0"/>
              <a:t> van </a:t>
            </a:r>
            <a:r>
              <a:rPr lang="en-US" dirty="0" err="1"/>
              <a:t>persoonsgegevens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516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FAE19-98DB-57D4-9982-1EC266E56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Case 2: Signal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5A1365B5-1731-77B3-1CD9-601ED88EDC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506702"/>
              </p:ext>
            </p:extLst>
          </p:nvPr>
        </p:nvGraphicFramePr>
        <p:xfrm>
          <a:off x="2466784" y="1671955"/>
          <a:ext cx="7258431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7720">
                  <a:extLst>
                    <a:ext uri="{9D8B030D-6E8A-4147-A177-3AD203B41FA5}">
                      <a16:colId xmlns:a16="http://schemas.microsoft.com/office/drawing/2014/main" val="2587236970"/>
                    </a:ext>
                  </a:extLst>
                </a:gridCol>
                <a:gridCol w="2640711">
                  <a:extLst>
                    <a:ext uri="{9D8B030D-6E8A-4147-A177-3AD203B41FA5}">
                      <a16:colId xmlns:a16="http://schemas.microsoft.com/office/drawing/2014/main" val="10259123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Criteria</a:t>
                      </a:r>
                    </a:p>
                  </a:txBody>
                  <a:tcPr>
                    <a:solidFill>
                      <a:srgbClr val="EA83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Score </a:t>
                      </a:r>
                    </a:p>
                  </a:txBody>
                  <a:tcPr>
                    <a:solidFill>
                      <a:srgbClr val="EA83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826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1. </a:t>
                      </a:r>
                      <a:r>
                        <a:rPr lang="en-US" dirty="0" err="1"/>
                        <a:t>Rechten</a:t>
                      </a:r>
                      <a:r>
                        <a:rPr lang="en-US" dirty="0"/>
                        <a:t> &amp; Privacy</a:t>
                      </a:r>
                    </a:p>
                  </a:txBody>
                  <a:tcPr anchor="ctr"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913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2. </a:t>
                      </a:r>
                      <a:r>
                        <a:rPr lang="en-US" dirty="0" err="1"/>
                        <a:t>Publieke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waarden</a:t>
                      </a:r>
                      <a:r>
                        <a:rPr lang="en-US" dirty="0"/>
                        <a:t> &amp; </a:t>
                      </a:r>
                      <a:r>
                        <a:rPr lang="en-US" dirty="0" err="1"/>
                        <a:t>Inclusie</a:t>
                      </a:r>
                      <a:endParaRPr lang="en-US" dirty="0"/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064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3. </a:t>
                      </a:r>
                      <a:r>
                        <a:rPr lang="en-US" dirty="0" err="1"/>
                        <a:t>Sociaal-economisch</a:t>
                      </a:r>
                      <a:r>
                        <a:rPr lang="en-US" dirty="0"/>
                        <a:t> model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504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4. Governance &amp; Beheer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047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5. Co-</a:t>
                      </a:r>
                      <a:r>
                        <a:rPr lang="en-US" dirty="0" err="1"/>
                        <a:t>creatie</a:t>
                      </a:r>
                      <a:endParaRPr lang="en-US" dirty="0"/>
                    </a:p>
                  </a:txBody>
                  <a:tcPr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449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6. </a:t>
                      </a:r>
                      <a:r>
                        <a:rPr lang="en-US" dirty="0" err="1"/>
                        <a:t>Transparantie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ontwerp</a:t>
                      </a:r>
                      <a:endParaRPr lang="en-US" dirty="0"/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099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7. </a:t>
                      </a:r>
                      <a:r>
                        <a:rPr lang="en-US" dirty="0" err="1"/>
                        <a:t>Broncode</a:t>
                      </a:r>
                      <a:r>
                        <a:rPr lang="en-US" dirty="0"/>
                        <a:t> &amp; </a:t>
                      </a:r>
                      <a:r>
                        <a:rPr lang="en-US" dirty="0" err="1"/>
                        <a:t>Licentie</a:t>
                      </a:r>
                      <a:endParaRPr lang="en-US" dirty="0"/>
                    </a:p>
                  </a:txBody>
                  <a:tcPr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599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8. Data-</a:t>
                      </a:r>
                      <a:r>
                        <a:rPr lang="en-US" dirty="0" err="1"/>
                        <a:t>laag</a:t>
                      </a:r>
                      <a:endParaRPr lang="en-US" dirty="0"/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8560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9. </a:t>
                      </a:r>
                      <a:r>
                        <a:rPr lang="en-US" dirty="0" err="1"/>
                        <a:t>Algoritmen</a:t>
                      </a:r>
                      <a:r>
                        <a:rPr lang="en-US" dirty="0"/>
                        <a:t>/AI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783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10. Interface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568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11. </a:t>
                      </a:r>
                      <a:r>
                        <a:rPr lang="en-US" dirty="0" err="1"/>
                        <a:t>Interoperabiliteit</a:t>
                      </a:r>
                      <a:endParaRPr lang="en-US" dirty="0"/>
                    </a:p>
                  </a:txBody>
                  <a:tcPr>
                    <a:solidFill>
                      <a:srgbClr val="54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rgbClr val="54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38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12. </a:t>
                      </a:r>
                      <a:r>
                        <a:rPr lang="en-US" dirty="0" err="1"/>
                        <a:t>Infrastructuur</a:t>
                      </a:r>
                      <a:endParaRPr lang="en-US" dirty="0"/>
                    </a:p>
                  </a:txBody>
                  <a:tcPr>
                    <a:solidFill>
                      <a:srgbClr val="91D8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rgbClr val="91D8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039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052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6C4A1-D8D1-F928-C313-CAA57EA49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Verbeter</a:t>
            </a:r>
            <a:r>
              <a:rPr lang="en-US" dirty="0"/>
              <a:t> </a:t>
            </a:r>
            <a:r>
              <a:rPr lang="en-US" dirty="0" err="1"/>
              <a:t>punten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E9B49-FE16-7B27-2EB5-DB244113B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Federatie</a:t>
            </a:r>
            <a:r>
              <a:rPr lang="en-US" sz="2400" b="1" dirty="0"/>
              <a:t>/open </a:t>
            </a:r>
            <a:r>
              <a:rPr lang="en-US" sz="2400" b="1" dirty="0" err="1"/>
              <a:t>protocollen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toestaan</a:t>
            </a:r>
            <a:r>
              <a:rPr lang="en-US" sz="2400" dirty="0"/>
              <a:t> </a:t>
            </a:r>
            <a:r>
              <a:rPr lang="en-US" sz="2400" dirty="0" err="1"/>
              <a:t>dat</a:t>
            </a:r>
            <a:r>
              <a:rPr lang="en-US" sz="2400" dirty="0"/>
              <a:t> </a:t>
            </a:r>
            <a:r>
              <a:rPr lang="en-US" sz="2400" dirty="0" err="1"/>
              <a:t>onafhankelijke</a:t>
            </a:r>
            <a:r>
              <a:rPr lang="en-US" sz="2400" dirty="0"/>
              <a:t> servers </a:t>
            </a:r>
            <a:r>
              <a:rPr lang="en-US" sz="2400" dirty="0" err="1"/>
              <a:t>hun</a:t>
            </a:r>
            <a:r>
              <a:rPr lang="en-US" sz="2400" dirty="0"/>
              <a:t> eigen Signal </a:t>
            </a:r>
            <a:r>
              <a:rPr lang="en-US" sz="2400" dirty="0" err="1"/>
              <a:t>instantie</a:t>
            </a:r>
            <a:r>
              <a:rPr lang="en-US" sz="2400" dirty="0"/>
              <a:t> </a:t>
            </a:r>
            <a:r>
              <a:rPr lang="en-US" sz="2400" dirty="0" err="1"/>
              <a:t>draaien</a:t>
            </a:r>
            <a:r>
              <a:rPr lang="en-US" sz="2400" dirty="0"/>
              <a:t> (Mastodon)</a:t>
            </a:r>
          </a:p>
          <a:p>
            <a:r>
              <a:rPr lang="en-US" sz="2400" b="1" dirty="0" err="1"/>
              <a:t>Toegankelijkheid</a:t>
            </a:r>
            <a:r>
              <a:rPr lang="en-US" sz="2400" b="1" dirty="0"/>
              <a:t> (WCAG AA):</a:t>
            </a:r>
            <a:r>
              <a:rPr lang="en-US" sz="2400" dirty="0"/>
              <a:t> </a:t>
            </a:r>
            <a:r>
              <a:rPr lang="en-US" sz="2400" dirty="0" err="1"/>
              <a:t>maakt</a:t>
            </a:r>
            <a:r>
              <a:rPr lang="en-US" sz="2400" dirty="0"/>
              <a:t> de app </a:t>
            </a:r>
            <a:r>
              <a:rPr lang="en-US" sz="2400" dirty="0" err="1"/>
              <a:t>bruikbaar</a:t>
            </a:r>
            <a:r>
              <a:rPr lang="en-US" sz="2400" dirty="0"/>
              <a:t> </a:t>
            </a:r>
            <a:r>
              <a:rPr lang="en-US" sz="2400" dirty="0" err="1"/>
              <a:t>voor</a:t>
            </a:r>
            <a:r>
              <a:rPr lang="en-US" sz="2400" dirty="0"/>
              <a:t> </a:t>
            </a:r>
            <a:r>
              <a:rPr lang="en-US" sz="2400" dirty="0" err="1"/>
              <a:t>iedereen</a:t>
            </a:r>
            <a:r>
              <a:rPr lang="en-US" sz="2400" dirty="0"/>
              <a:t>, </a:t>
            </a:r>
            <a:r>
              <a:rPr lang="en-US" sz="2400" dirty="0" err="1"/>
              <a:t>ook</a:t>
            </a:r>
            <a:r>
              <a:rPr lang="en-US" sz="2400" dirty="0"/>
              <a:t> met </a:t>
            </a:r>
            <a:r>
              <a:rPr lang="en-US" sz="2400" dirty="0" err="1"/>
              <a:t>beperkingen</a:t>
            </a:r>
            <a:r>
              <a:rPr lang="en-US" sz="2400" dirty="0"/>
              <a:t>.</a:t>
            </a:r>
          </a:p>
          <a:p>
            <a:r>
              <a:rPr lang="en-US" sz="2400" dirty="0"/>
              <a:t> </a:t>
            </a:r>
            <a:r>
              <a:rPr lang="en-US" sz="2400" b="1" dirty="0" err="1"/>
              <a:t>Gebruikersraad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vergroot</a:t>
            </a:r>
            <a:r>
              <a:rPr lang="en-US" sz="2400" dirty="0"/>
              <a:t> co-</a:t>
            </a:r>
            <a:r>
              <a:rPr lang="en-US" sz="2400" dirty="0" err="1"/>
              <a:t>creatie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inspraak</a:t>
            </a:r>
            <a:r>
              <a:rPr lang="en-US" sz="2400" dirty="0"/>
              <a:t> van de community </a:t>
            </a:r>
            <a:r>
              <a:rPr lang="en-US" sz="2400" dirty="0" err="1"/>
              <a:t>ipv</a:t>
            </a:r>
            <a:r>
              <a:rPr lang="en-US" sz="2400" dirty="0"/>
              <a:t> </a:t>
            </a:r>
            <a:r>
              <a:rPr lang="en-US" sz="2400" dirty="0" err="1"/>
              <a:t>Github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151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6E1A1-5A1B-0D76-242A-C083D149B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Bronnen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59863-9F2F-20EC-C2F1-01A6FAA28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>
                <a:hlinkClick r:id="rId2"/>
              </a:rPr>
              <a:t>https://signal.org/docs/</a:t>
            </a:r>
            <a:endParaRPr lang="en-US" dirty="0"/>
          </a:p>
          <a:p>
            <a:r>
              <a:rPr lang="en-US" dirty="0">
                <a:hlinkClick r:id="rId3"/>
              </a:rPr>
              <a:t>https://publicstack.net</a:t>
            </a:r>
            <a:endParaRPr lang="en-US" dirty="0"/>
          </a:p>
          <a:p>
            <a:r>
              <a:rPr lang="en-US" dirty="0">
                <a:hlinkClick r:id="rId4"/>
              </a:rPr>
              <a:t>https://www.reuters.com/technology/artificial-intelligence/clearview-ai-fined-by-dutch-agency-facial-recognition-database-2024-09-03/</a:t>
            </a:r>
            <a:endParaRPr lang="en-US" dirty="0"/>
          </a:p>
          <a:p>
            <a:r>
              <a:rPr lang="en-US" dirty="0">
                <a:hlinkClick r:id="rId5"/>
              </a:rPr>
              <a:t>https://www.theverge.com/2024/9/3/24234879/dutch-regulator-gdpr-clearview-ai-fine</a:t>
            </a:r>
            <a:endParaRPr lang="en-US" dirty="0"/>
          </a:p>
          <a:p>
            <a:r>
              <a:rPr lang="en-US" dirty="0">
                <a:hlinkClick r:id="rId6"/>
              </a:rPr>
              <a:t>https://www.edpb.europa.eu/news/national-news/2022/facial-recognition-italian-sa-fines-clearview-ai-eur-20-million_en</a:t>
            </a:r>
            <a:endParaRPr lang="en-US" dirty="0"/>
          </a:p>
          <a:p>
            <a:r>
              <a:rPr lang="en-US" dirty="0">
                <a:hlinkClick r:id="rId7"/>
              </a:rPr>
              <a:t>https://www.edpb.europa.eu/news/national-news/2022/french-sa-fines-clearview-ai-eur-20-million_en</a:t>
            </a:r>
            <a:endParaRPr lang="en-US" dirty="0"/>
          </a:p>
          <a:p>
            <a:r>
              <a:rPr lang="en-US" dirty="0">
                <a:hlinkClick r:id="rId8"/>
              </a:rPr>
              <a:t>https://www.wired.com/story/clearview-face-search-engine-gdpr/</a:t>
            </a:r>
            <a:endParaRPr lang="en-US" dirty="0"/>
          </a:p>
          <a:p>
            <a:r>
              <a:rPr lang="en-US" dirty="0">
                <a:hlinkClick r:id="rId9"/>
              </a:rPr>
              <a:t>https://www.wired.com/story/signal-foundation-whatsapp-brian-acton/</a:t>
            </a:r>
            <a:endParaRPr lang="en-US" dirty="0"/>
          </a:p>
          <a:p>
            <a:r>
              <a:rPr lang="en-US" dirty="0">
                <a:hlinkClick r:id="rId10"/>
              </a:rPr>
              <a:t>https://github.com/signalapp</a:t>
            </a:r>
            <a:endParaRPr lang="en-US" dirty="0"/>
          </a:p>
          <a:p>
            <a:r>
              <a:rPr lang="en-US" dirty="0">
                <a:hlinkClick r:id="rId11"/>
              </a:rPr>
              <a:t>https://signal.org/docs/specifications/doubleratchet/</a:t>
            </a:r>
            <a:endParaRPr lang="en-US" dirty="0"/>
          </a:p>
          <a:p>
            <a:r>
              <a:rPr lang="en-US" dirty="0">
                <a:hlinkClick r:id="rId12"/>
              </a:rPr>
              <a:t>https://github.com/signalapp/Signal-Server</a:t>
            </a:r>
            <a:r>
              <a:rPr lang="en-US" dirty="0"/>
              <a:t> </a:t>
            </a:r>
          </a:p>
          <a:p>
            <a:r>
              <a:rPr lang="en-US" dirty="0">
                <a:hlinkClick r:id="rId13"/>
              </a:rPr>
              <a:t>https://github.com/signalapp/Signal-Android</a:t>
            </a:r>
            <a:endParaRPr lang="en-US" dirty="0"/>
          </a:p>
          <a:p>
            <a:r>
              <a:rPr lang="en-US" dirty="0">
                <a:hlinkClick r:id="rId14"/>
              </a:rPr>
              <a:t>https://zoek.officielebekendmakingen.nl/blg-1002922.pdf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41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8AB2741-3807-AE44-ABF0-DD6D6C1E6365}">
  <we:reference id="f1abd87f-a3ba-42fb-91d5-100000000000" version="1.0.0.6" store="EXCatalog" storeType="EXCatalog"/>
  <we:alternateReferences>
    <we:reference id="WA104380278" version="1.0.0.6" store="en-US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3146</TotalTime>
  <Words>605</Words>
  <Application>Microsoft Macintosh PowerPoint</Application>
  <PresentationFormat>Widescreen</PresentationFormat>
  <Paragraphs>121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Public stack scan</vt:lpstr>
      <vt:lpstr>Public Stack</vt:lpstr>
      <vt:lpstr>Schaal</vt:lpstr>
      <vt:lpstr>Criteria</vt:lpstr>
      <vt:lpstr>Case 1: Clearview AI</vt:lpstr>
      <vt:lpstr>Verbeter punten</vt:lpstr>
      <vt:lpstr>Case 2: Signal</vt:lpstr>
      <vt:lpstr>Verbeter punten</vt:lpstr>
      <vt:lpstr>Bronnen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Bahadir Taşdemir</dc:creator>
  <cp:lastModifiedBy>Bahadir Taşdemir</cp:lastModifiedBy>
  <cp:revision>2</cp:revision>
  <dcterms:created xsi:type="dcterms:W3CDTF">2025-10-27T00:49:54Z</dcterms:created>
  <dcterms:modified xsi:type="dcterms:W3CDTF">2025-10-29T15:17:44Z</dcterms:modified>
</cp:coreProperties>
</file>